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0" r:id="rId2"/>
    <p:sldId id="1194" r:id="rId3"/>
    <p:sldId id="272" r:id="rId4"/>
    <p:sldId id="1196" r:id="rId5"/>
    <p:sldId id="1198" r:id="rId6"/>
    <p:sldId id="1345" r:id="rId7"/>
    <p:sldId id="1346" r:id="rId8"/>
    <p:sldId id="1348" r:id="rId9"/>
    <p:sldId id="1349" r:id="rId10"/>
    <p:sldId id="1353" r:id="rId11"/>
    <p:sldId id="1355" r:id="rId12"/>
    <p:sldId id="1195" r:id="rId1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8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5C87D-6F14-4C27-9548-2EECF253C54F}" type="datetimeFigureOut">
              <a:rPr lang="ko-KR" altLang="en-US" smtClean="0"/>
              <a:t>2026-01-16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8B847-B447-4928-8262-F52FE198A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0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84E16-9302-4217-83ED-488EFD751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E8F46A-CBEF-49E8-B4E4-07B961E03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E7B70-1C8B-4E5B-B21D-AA636827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24C7DA-A71B-4456-BF77-A9074B1A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95F54-9A52-43FE-BBDC-D57C2EC6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50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F254-317F-4A94-92F4-0041B80F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F004E1-3C1A-49F0-A374-BC537A2D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DDEB6-D34B-4B93-A772-773AEAB2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C1727-9D14-4D64-86FB-C0627EDA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969F0-5038-4B33-8429-4E4EE5D2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69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A538A5-395C-41CE-AAA1-059C2B7A3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56E6F-5646-4950-8336-9744A422D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F23DF-A73B-4118-909E-D93A8DEC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5A6ED-7A72-44E8-9F72-77D5C1E6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4AD03-A424-40D1-B40A-E92C35EA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52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8DD63-B306-4C2E-9AFD-471E7C25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9AAEE-6676-4568-8579-48C934A60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47554-8F55-4CB8-B9A2-818B6837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B11D4-1837-4BBE-80C9-987E15CD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3B1C5-FA41-4DE7-A2B6-085BE2D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9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25793-DD14-4C07-AEF9-75C99AEF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1E3CB-8DDB-4B93-974C-2464810B2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432C-0C67-4C15-9C48-2E161335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0B0DA-FF4B-4809-9026-6CBF4204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381CE-4154-47D8-AA1E-D6108940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6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5B8DC-AE28-4C41-ADA6-380C3D4F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B5870-2D32-47DF-9115-D470668B2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157A1-A021-4B7E-8DE1-74DACDA8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182515-3260-4C57-B567-243CC0F1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CFA7B-A056-4C63-A257-F9ABE08F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EEC82-AA6E-4363-A9D6-8E70B4CA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74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44F2D-98B5-4C4A-B26F-E61A67BA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4A95E-F798-4B60-A25A-2BA9AA8F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0EF5D-3DF1-405A-BE63-7EA0F09C3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CA4F16-D957-49C6-B598-F8F3BF256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4BB268-6217-44A3-B478-F9654C44A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DB74A6-81D7-456D-BE28-CE5F44D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772A7D-56A4-49FD-B5BB-C770FD19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19F959-28BB-4E3D-B2B3-9D6D94EC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29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1D602-8723-4366-AACF-065DB141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4E310-292C-45F9-9F07-3D6A2036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27D40-2780-4694-969F-29BD0113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E8C5FF-21C9-47CF-A575-5A3D82A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33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443124-7A6F-404A-8DE6-CD6931D2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83ADC3-34BF-4378-910D-A4DE8C38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EB7D9-B8E4-4B6F-82F9-3D340697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15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148F3-3861-4051-A05E-458F8820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404E9-8FF6-42C8-AD8B-0AFFA9322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E63ED-7E65-4287-AAB6-B7544D9C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E993E-95D3-4E2D-A296-AF7CF421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43041-BF6B-4668-9F63-9F0F029C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9B139-5E3B-4C56-A9C6-6BD07C20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7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30D52-C5A2-4726-89EC-B5BEFFB8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C91E1C-DB1B-4EBF-837C-F944DC3CE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14AEAC-695F-4A62-94D3-C0C31DA1D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1850EE-71A5-4A74-A3F3-87B8C57D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981EC0-4266-4A03-B611-2442040E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8D79D9-4EA2-4568-B991-4E57ABF4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1ABE3E-E6BE-4EAC-86B1-49D0C3AE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89F94D-B9B1-4ACE-8D64-19B2ADD19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1B3FC-7CAC-4189-A3C2-3EBABE431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D8B3-A18E-40D4-A854-91BE1181EBB4}" type="datetimeFigureOut">
              <a:rPr lang="ko-KR" altLang="en-US" smtClean="0"/>
              <a:t>2026-01-16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C0D91-AD3D-41F9-94B8-EEA7B374B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7B66F-E23B-4480-B8AB-0CD5A9800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BB508-7AC4-4477-99F1-7D9AE38426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38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육상 차량, 차량, 바퀴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2E7AC-3D5D-8973-CA76-210450DA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57" y="933787"/>
            <a:ext cx="2812561" cy="1406258"/>
          </a:xfrm>
          <a:prstGeom prst="rect">
            <a:avLst/>
          </a:prstGeom>
        </p:spPr>
      </p:pic>
      <p:pic>
        <p:nvPicPr>
          <p:cNvPr id="12" name="그림 11" descr="교통, 차량, 운송 모드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1394FE-82FE-0F33-C2E1-49E239AA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933787"/>
            <a:ext cx="2815553" cy="1406258"/>
          </a:xfrm>
          <a:prstGeom prst="rect">
            <a:avLst/>
          </a:prstGeom>
        </p:spPr>
      </p:pic>
      <p:pic>
        <p:nvPicPr>
          <p:cNvPr id="17" name="그림 16" descr="교통, 선박, 보트, 조선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6513FC-7F88-180C-FAC3-A424D1C3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6" y="4696300"/>
            <a:ext cx="2812561" cy="1406260"/>
          </a:xfrm>
          <a:prstGeom prst="rect">
            <a:avLst/>
          </a:prstGeom>
        </p:spPr>
      </p:pic>
      <p:pic>
        <p:nvPicPr>
          <p:cNvPr id="23" name="그림 22" descr="교통, 기차, 대중 교통, 철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58D4BF-469F-C258-1776-64DD29666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697733" y="4696301"/>
            <a:ext cx="2812560" cy="1406259"/>
          </a:xfrm>
          <a:prstGeom prst="rect">
            <a:avLst/>
          </a:prstGeom>
        </p:spPr>
      </p:pic>
      <p:pic>
        <p:nvPicPr>
          <p:cNvPr id="25" name="그림 24" descr="교통, 차량,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27E270-8FD4-F477-BE1D-296D2D19B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555" y="933787"/>
            <a:ext cx="2812564" cy="14062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FB6D05-6175-EA7A-98EF-9B82BE778BF7}"/>
              </a:ext>
            </a:extLst>
          </p:cNvPr>
          <p:cNvSpPr txBox="1"/>
          <p:nvPr/>
        </p:nvSpPr>
        <p:spPr>
          <a:xfrm>
            <a:off x="7482502" y="2829965"/>
            <a:ext cx="43334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The system captures frontal airflow for centrifugal </a:t>
            </a:r>
          </a:p>
          <a:p>
            <a:r>
              <a:rPr lang="en-US" altLang="ko-KR" sz="1400" dirty="0"/>
              <a:t>power generation and controlled exhaust to </a:t>
            </a:r>
          </a:p>
          <a:p>
            <a:r>
              <a:rPr lang="en-US" altLang="ko-KR" sz="1400" dirty="0"/>
              <a:t>minimize drag, with a single central turbine and </a:t>
            </a:r>
          </a:p>
          <a:p>
            <a:r>
              <a:rPr lang="en-US" altLang="ko-KR" sz="1400" dirty="0"/>
              <a:t>Symmetrically positioned side generators provide </a:t>
            </a:r>
          </a:p>
          <a:p>
            <a:r>
              <a:rPr lang="en-US" altLang="ko-KR" sz="1400" dirty="0"/>
              <a:t>stable, tip-free operation.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658951-D42B-0F71-9D21-BC27DA246E2E}"/>
              </a:ext>
            </a:extLst>
          </p:cNvPr>
          <p:cNvSpPr txBox="1"/>
          <p:nvPr/>
        </p:nvSpPr>
        <p:spPr>
          <a:xfrm>
            <a:off x="969353" y="3045408"/>
            <a:ext cx="3601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Multi-Stage Compressed Dual-Flow </a:t>
            </a:r>
          </a:p>
          <a:p>
            <a:r>
              <a:rPr lang="en-US" altLang="ko-KR" sz="1400" b="1" dirty="0"/>
              <a:t>Wind Turbine Generator</a:t>
            </a:r>
          </a:p>
          <a:p>
            <a:r>
              <a:rPr lang="en-US" altLang="ko-KR" sz="1400" b="1" dirty="0"/>
              <a:t>(Single-Turbine Dual-Generator System)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9441E4-3CC8-C007-981D-0CEEBF9A9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827" y="2837981"/>
            <a:ext cx="1999571" cy="1169551"/>
          </a:xfrm>
          <a:prstGeom prst="rect">
            <a:avLst/>
          </a:prstGeom>
        </p:spPr>
      </p:pic>
      <p:pic>
        <p:nvPicPr>
          <p:cNvPr id="34" name="그림 33" descr="하늘, 비행기, 야외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2F407E-A18D-1953-0C3C-F22FB305F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555" y="4696301"/>
            <a:ext cx="2812560" cy="14062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57B46C-7BE8-7FCA-C302-AF2DE8DC9BB7}"/>
              </a:ext>
            </a:extLst>
          </p:cNvPr>
          <p:cNvSpPr txBox="1"/>
          <p:nvPr/>
        </p:nvSpPr>
        <p:spPr>
          <a:xfrm>
            <a:off x="969353" y="109108"/>
            <a:ext cx="1052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Wind energy scales with the cube of wind speed, and when efficiently harnessed, </a:t>
            </a:r>
          </a:p>
          <a:p>
            <a:r>
              <a:rPr lang="en-US" altLang="ko-KR" b="1" dirty="0"/>
              <a:t>It can enable a future of mobility that requires no external charging beyond self-generation.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87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1423-A5CA-0E07-6966-C1F4CA2C5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기술 도면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F67E70-2DB9-6794-C4F6-9DE768B2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80" y="2110862"/>
            <a:ext cx="4742993" cy="2833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DEA9D-AD93-68AE-61B9-1F3E4A7AC5F8}"/>
              </a:ext>
            </a:extLst>
          </p:cNvPr>
          <p:cNvSpPr txBox="1"/>
          <p:nvPr/>
        </p:nvSpPr>
        <p:spPr>
          <a:xfrm>
            <a:off x="1702136" y="491273"/>
            <a:ext cx="8787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Seawater Desalination System Using a Gravity-Driven Natural Filtration Tower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                 (XPRIZE Water Scarcity Competition – Track B Qualified Team)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9961A-1FA0-3BEA-F9A8-0314DEA80F13}"/>
              </a:ext>
            </a:extLst>
          </p:cNvPr>
          <p:cNvSpPr txBox="1"/>
          <p:nvPr/>
        </p:nvSpPr>
        <p:spPr>
          <a:xfrm>
            <a:off x="967154" y="5539154"/>
            <a:ext cx="10583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Seawater is converted into freshwater by passing it through an artificially engineered material layer that </a:t>
            </a:r>
          </a:p>
          <a:p>
            <a:r>
              <a:rPr lang="en-US" altLang="ko-KR" sz="1600" dirty="0"/>
              <a:t>absorbs salinity, and the material layer is continuously regenerated through periodic washing for repeated use.</a:t>
            </a:r>
            <a:endParaRPr lang="ko-KR" altLang="en-US" sz="1600" dirty="0"/>
          </a:p>
        </p:txBody>
      </p:sp>
      <p:pic>
        <p:nvPicPr>
          <p:cNvPr id="4" name="그림 3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321259-6F19-90D3-4314-8D2597F4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4" y="2110862"/>
            <a:ext cx="4634367" cy="29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1D8F-E3E2-39EA-1C46-CAD9EBBFF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71AEBC-012B-5046-BBB7-E464824557B2}"/>
              </a:ext>
            </a:extLst>
          </p:cNvPr>
          <p:cNvSpPr/>
          <p:nvPr/>
        </p:nvSpPr>
        <p:spPr>
          <a:xfrm>
            <a:off x="8423031" y="4829661"/>
            <a:ext cx="2904779" cy="7514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WWTP</a:t>
            </a:r>
          </a:p>
          <a:p>
            <a:pPr algn="ctr"/>
            <a:r>
              <a:rPr lang="en-US" altLang="ko-KR" sz="1600" dirty="0"/>
              <a:t>(Wastewater treatment plant)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EF7C020-29BA-E50C-71A3-B7C1BA9E2E8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54602" y="5205380"/>
            <a:ext cx="116842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8061A-70F2-649C-EF88-E594D5E47219}"/>
              </a:ext>
            </a:extLst>
          </p:cNvPr>
          <p:cNvSpPr txBox="1"/>
          <p:nvPr/>
        </p:nvSpPr>
        <p:spPr>
          <a:xfrm>
            <a:off x="1635741" y="1779065"/>
            <a:ext cx="204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Potable Water Supply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8856F8-0C9B-E483-FCE7-93F7BD34C171}"/>
              </a:ext>
            </a:extLst>
          </p:cNvPr>
          <p:cNvCxnSpPr>
            <a:cxnSpLocks/>
          </p:cNvCxnSpPr>
          <p:nvPr/>
        </p:nvCxnSpPr>
        <p:spPr>
          <a:xfrm flipV="1">
            <a:off x="5259887" y="2582743"/>
            <a:ext cx="0" cy="22469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59916B-D18D-53A8-F311-41E60027AD7B}"/>
              </a:ext>
            </a:extLst>
          </p:cNvPr>
          <p:cNvCxnSpPr>
            <a:cxnSpLocks/>
          </p:cNvCxnSpPr>
          <p:nvPr/>
        </p:nvCxnSpPr>
        <p:spPr>
          <a:xfrm flipV="1">
            <a:off x="997802" y="2125897"/>
            <a:ext cx="0" cy="2929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75C2EFE-BCBD-7115-2CFC-C81D5804972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97802" y="2136129"/>
            <a:ext cx="335899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FD2A5C-921D-ABEB-529C-5782E2A3E5B5}"/>
              </a:ext>
            </a:extLst>
          </p:cNvPr>
          <p:cNvCxnSpPr>
            <a:cxnSpLocks/>
          </p:cNvCxnSpPr>
          <p:nvPr/>
        </p:nvCxnSpPr>
        <p:spPr>
          <a:xfrm>
            <a:off x="9805776" y="2125544"/>
            <a:ext cx="1" cy="270411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C99A4A-4F5B-8257-B304-D0D7D5C81B8D}"/>
              </a:ext>
            </a:extLst>
          </p:cNvPr>
          <p:cNvSpPr/>
          <p:nvPr/>
        </p:nvSpPr>
        <p:spPr>
          <a:xfrm>
            <a:off x="2198175" y="408635"/>
            <a:ext cx="8080732" cy="61958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/>
              <a:t>Post-War and Post-Disaster Reconstruction and Future-Oriented New City Development Project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E5FCE9-DB61-44A4-5AAF-B6227E470779}"/>
              </a:ext>
            </a:extLst>
          </p:cNvPr>
          <p:cNvSpPr/>
          <p:nvPr/>
        </p:nvSpPr>
        <p:spPr>
          <a:xfrm>
            <a:off x="4356799" y="1678929"/>
            <a:ext cx="3293293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New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city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Industrial complex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7A5A69-8CDF-A74C-3621-2B4A12ECE4F9}"/>
              </a:ext>
            </a:extLst>
          </p:cNvPr>
          <p:cNvSpPr/>
          <p:nvPr/>
        </p:nvSpPr>
        <p:spPr>
          <a:xfrm>
            <a:off x="650542" y="1423707"/>
            <a:ext cx="11175999" cy="502458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66E69-F769-E912-3655-1122A9660C1C}"/>
              </a:ext>
            </a:extLst>
          </p:cNvPr>
          <p:cNvSpPr txBox="1"/>
          <p:nvPr/>
        </p:nvSpPr>
        <p:spPr>
          <a:xfrm>
            <a:off x="4356799" y="3467428"/>
            <a:ext cx="1766830" cy="3385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/>
              <a:t>Electricity</a:t>
            </a:r>
            <a:r>
              <a:rPr lang="ko-KR" altLang="en-US" sz="1600" dirty="0"/>
              <a:t> </a:t>
            </a:r>
            <a:r>
              <a:rPr lang="en-US" altLang="ko-KR" sz="1600" dirty="0"/>
              <a:t>Supply</a:t>
            </a:r>
            <a:endParaRPr lang="ko-KR" altLang="en-US" sz="16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C0998F1-B37A-4ACB-0A21-A4E8D60BB95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650092" y="2136129"/>
            <a:ext cx="2146732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584C41-88C1-2748-67A9-56ED882D11C0}"/>
              </a:ext>
            </a:extLst>
          </p:cNvPr>
          <p:cNvCxnSpPr>
            <a:cxnSpLocks/>
          </p:cNvCxnSpPr>
          <p:nvPr/>
        </p:nvCxnSpPr>
        <p:spPr>
          <a:xfrm>
            <a:off x="6003297" y="5581099"/>
            <a:ext cx="0" cy="265286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D1516A-8175-CF1D-048F-9993EBB37A9A}"/>
              </a:ext>
            </a:extLst>
          </p:cNvPr>
          <p:cNvSpPr txBox="1"/>
          <p:nvPr/>
        </p:nvSpPr>
        <p:spPr>
          <a:xfrm>
            <a:off x="3692413" y="5774891"/>
            <a:ext cx="431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                            Waste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solid</a:t>
            </a:r>
          </a:p>
          <a:p>
            <a:r>
              <a:rPr lang="en-US" altLang="ko-KR" sz="1400" dirty="0"/>
              <a:t>(Inorganic materials such as iron, glass, and stone)</a:t>
            </a:r>
            <a:endParaRPr lang="ko-KR" altLang="en-US" sz="1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0BDE04-C632-432B-A421-2A8B13EE9E5B}"/>
              </a:ext>
            </a:extLst>
          </p:cNvPr>
          <p:cNvSpPr/>
          <p:nvPr/>
        </p:nvSpPr>
        <p:spPr>
          <a:xfrm>
            <a:off x="4806076" y="4829661"/>
            <a:ext cx="2448526" cy="75143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CCI</a:t>
            </a:r>
          </a:p>
          <a:p>
            <a:pPr algn="ctr"/>
            <a:r>
              <a:rPr lang="en-US" altLang="ko-KR" sz="1600" dirty="0"/>
              <a:t>Complete Combustion Incinerator</a:t>
            </a:r>
          </a:p>
        </p:txBody>
      </p:sp>
      <p:pic>
        <p:nvPicPr>
          <p:cNvPr id="28" name="그림 27" descr="텍스트, 스크린샷, 디자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ADA62D-10D4-B11F-97DC-DF96AD8B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47884" y="4432793"/>
            <a:ext cx="1007755" cy="124586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65203F3-760A-932C-85A0-4968CC2FA99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475285" y="5205380"/>
            <a:ext cx="33079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AAFD40-C030-6F96-831C-2B04DCAF003D}"/>
              </a:ext>
            </a:extLst>
          </p:cNvPr>
          <p:cNvCxnSpPr/>
          <p:nvPr/>
        </p:nvCxnSpPr>
        <p:spPr>
          <a:xfrm flipV="1">
            <a:off x="4475285" y="4515665"/>
            <a:ext cx="0" cy="68971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3BCFD981-3597-104E-71B8-9D9E032CAFD3}"/>
              </a:ext>
            </a:extLst>
          </p:cNvPr>
          <p:cNvSpPr/>
          <p:nvPr/>
        </p:nvSpPr>
        <p:spPr>
          <a:xfrm rot="5400000" flipV="1">
            <a:off x="4073009" y="4161945"/>
            <a:ext cx="104007" cy="723523"/>
          </a:xfrm>
          <a:prstGeom prst="bentArrow">
            <a:avLst>
              <a:gd name="adj1" fmla="val 38849"/>
              <a:gd name="adj2" fmla="val 38173"/>
              <a:gd name="adj3" fmla="val 45430"/>
              <a:gd name="adj4" fmla="val 5457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5DCB4-3567-D955-6C67-3B9E6FFAD6C0}"/>
              </a:ext>
            </a:extLst>
          </p:cNvPr>
          <p:cNvSpPr txBox="1"/>
          <p:nvPr/>
        </p:nvSpPr>
        <p:spPr>
          <a:xfrm>
            <a:off x="1976879" y="4126152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Natural Filtration </a:t>
            </a:r>
          </a:p>
          <a:p>
            <a:r>
              <a:rPr lang="en-US" altLang="ko-KR" sz="1400" b="1" dirty="0"/>
              <a:t>Tower System</a:t>
            </a:r>
            <a:endParaRPr lang="ko-KR" altLang="en-US" sz="1400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7830EF-C365-8D3C-7571-AA17EA8B6C67}"/>
              </a:ext>
            </a:extLst>
          </p:cNvPr>
          <p:cNvCxnSpPr>
            <a:cxnSpLocks/>
            <a:stCxn id="28" idx="3"/>
          </p:cNvCxnSpPr>
          <p:nvPr/>
        </p:nvCxnSpPr>
        <p:spPr>
          <a:xfrm flipH="1" flipV="1">
            <a:off x="986314" y="5055724"/>
            <a:ext cx="2261570" cy="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60BF42-248F-533D-48FC-0D31C9583BAD}"/>
              </a:ext>
            </a:extLst>
          </p:cNvPr>
          <p:cNvSpPr txBox="1"/>
          <p:nvPr/>
        </p:nvSpPr>
        <p:spPr>
          <a:xfrm>
            <a:off x="1088628" y="2164536"/>
            <a:ext cx="3177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Water Recycling and Reuse System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6F0EC18-411E-73EF-800B-74544F6FE3B8}"/>
              </a:ext>
            </a:extLst>
          </p:cNvPr>
          <p:cNvCxnSpPr/>
          <p:nvPr/>
        </p:nvCxnSpPr>
        <p:spPr>
          <a:xfrm>
            <a:off x="6831622" y="2619205"/>
            <a:ext cx="0" cy="22469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601EB97-8416-0DCC-9FCE-6BA180169994}"/>
              </a:ext>
            </a:extLst>
          </p:cNvPr>
          <p:cNvCxnSpPr/>
          <p:nvPr/>
        </p:nvCxnSpPr>
        <p:spPr>
          <a:xfrm flipV="1">
            <a:off x="8920941" y="4264269"/>
            <a:ext cx="0" cy="5653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5E3B920-E1E8-3CC1-E242-4F017B5D2A1A}"/>
              </a:ext>
            </a:extLst>
          </p:cNvPr>
          <p:cNvCxnSpPr>
            <a:cxnSpLocks/>
          </p:cNvCxnSpPr>
          <p:nvPr/>
        </p:nvCxnSpPr>
        <p:spPr>
          <a:xfrm flipH="1">
            <a:off x="6831622" y="4264269"/>
            <a:ext cx="208931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CE51D8-1E96-4D6D-4F7B-D825BA93CA48}"/>
              </a:ext>
            </a:extLst>
          </p:cNvPr>
          <p:cNvSpPr txBox="1"/>
          <p:nvPr/>
        </p:nvSpPr>
        <p:spPr>
          <a:xfrm>
            <a:off x="7285434" y="3899835"/>
            <a:ext cx="1174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Waste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solid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46C7B3-E8E9-B7B1-01DC-9CF60CEBBA87}"/>
              </a:ext>
            </a:extLst>
          </p:cNvPr>
          <p:cNvSpPr txBox="1"/>
          <p:nvPr/>
        </p:nvSpPr>
        <p:spPr>
          <a:xfrm>
            <a:off x="7297615" y="5211199"/>
            <a:ext cx="1185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Wastewater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1BB2FC1-89A0-FE81-A492-5016DA4FC238}"/>
              </a:ext>
            </a:extLst>
          </p:cNvPr>
          <p:cNvCxnSpPr/>
          <p:nvPr/>
        </p:nvCxnSpPr>
        <p:spPr>
          <a:xfrm flipH="1">
            <a:off x="9805776" y="2146550"/>
            <a:ext cx="65982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68AB34A-B1EB-3195-9A8D-EE6ED0162A6D}"/>
              </a:ext>
            </a:extLst>
          </p:cNvPr>
          <p:cNvSpPr txBox="1"/>
          <p:nvPr/>
        </p:nvSpPr>
        <p:spPr>
          <a:xfrm>
            <a:off x="9796824" y="2183339"/>
            <a:ext cx="2073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Make-up Water </a:t>
            </a:r>
          </a:p>
          <a:p>
            <a:r>
              <a:rPr lang="en-US" altLang="ko-KR" sz="1400" b="1" dirty="0"/>
              <a:t>from Rivers, Streams, </a:t>
            </a:r>
          </a:p>
          <a:p>
            <a:r>
              <a:rPr lang="en-US" altLang="ko-KR" sz="1400" b="1" dirty="0"/>
              <a:t>and Rainwater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8BDB2B-AC4E-C8B4-08A0-CA100E47F27F}"/>
              </a:ext>
            </a:extLst>
          </p:cNvPr>
          <p:cNvSpPr txBox="1"/>
          <p:nvPr/>
        </p:nvSpPr>
        <p:spPr>
          <a:xfrm>
            <a:off x="8309391" y="1791472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Sewage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4C607-E5A5-08D4-B5B9-8E98BC61CDE2}"/>
              </a:ext>
            </a:extLst>
          </p:cNvPr>
          <p:cNvSpPr txBox="1"/>
          <p:nvPr/>
        </p:nvSpPr>
        <p:spPr>
          <a:xfrm>
            <a:off x="8135240" y="2127492"/>
            <a:ext cx="1185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Wastewater</a:t>
            </a:r>
          </a:p>
        </p:txBody>
      </p:sp>
    </p:spTree>
    <p:extLst>
      <p:ext uri="{BB962C8B-B14F-4D97-AF65-F5344CB8AC3E}">
        <p14:creationId xmlns:p14="http://schemas.microsoft.com/office/powerpoint/2010/main" val="310685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0AE7E-ABF5-7C0E-D3CD-3538B158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1" r="8756" b="-1"/>
          <a:stretch>
            <a:fillRect/>
          </a:stretch>
        </p:blipFill>
        <p:spPr>
          <a:xfrm>
            <a:off x="731409" y="518746"/>
            <a:ext cx="8938234" cy="57765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E0315-269C-49AF-09D8-5CEE6301C216}"/>
              </a:ext>
            </a:extLst>
          </p:cNvPr>
          <p:cNvSpPr txBox="1"/>
          <p:nvPr/>
        </p:nvSpPr>
        <p:spPr>
          <a:xfrm>
            <a:off x="7200900" y="1941832"/>
            <a:ext cx="4448908" cy="2806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Some of our technologies are fully developed, while others are still under development. </a:t>
            </a:r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We warmly welcome anyone who is willing to share and advance our technologies in the pursuit of improving the global environment. </a:t>
            </a:r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Please feel free to contact us at any time. Thank you.</a:t>
            </a:r>
          </a:p>
        </p:txBody>
      </p:sp>
    </p:spTree>
    <p:extLst>
      <p:ext uri="{BB962C8B-B14F-4D97-AF65-F5344CB8AC3E}">
        <p14:creationId xmlns:p14="http://schemas.microsoft.com/office/powerpoint/2010/main" val="268207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AD26-FD77-C0FC-B272-C1B6B326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26E68-3C68-1DB0-D7B0-0DDF0E4E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4" y="4306942"/>
            <a:ext cx="3005530" cy="22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8E6EBC-102F-63CC-25CC-BF026259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98" y="4244112"/>
            <a:ext cx="3005530" cy="2337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F7E1E0-2FA6-CA8D-0D88-4C2A6891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4" y="1079191"/>
            <a:ext cx="2900219" cy="3000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1F5980-4266-3161-F8F0-E92466CB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398" y="1079191"/>
            <a:ext cx="3005530" cy="22731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A98EDC-9895-3C92-D2FD-3B2B2D2B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4600326" y="2750865"/>
            <a:ext cx="3043057" cy="15299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46A7D3-F3EB-8ACC-20E7-E87903934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315704" y="1144776"/>
            <a:ext cx="735384" cy="369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BD6875-F027-4FE4-2D0B-334E6181E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288609" y="4677685"/>
            <a:ext cx="735384" cy="369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B7C12B-D527-7148-699E-FFA75F84E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2149592" y="4552461"/>
            <a:ext cx="735384" cy="369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7E830-EA7F-CAC3-0174-6B863D63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9325779" y="4280786"/>
            <a:ext cx="735384" cy="3697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76260C-3D82-52E9-0BF9-4E1DA6B5F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0217088" y="1403658"/>
            <a:ext cx="735384" cy="369720"/>
          </a:xfrm>
          <a:prstGeom prst="rect">
            <a:avLst/>
          </a:prstGeom>
        </p:spPr>
      </p:pic>
      <p:cxnSp>
        <p:nvCxnSpPr>
          <p:cNvPr id="16" name="구부러진 연결선 15">
            <a:extLst>
              <a:ext uri="{FF2B5EF4-FFF2-40B4-BE49-F238E27FC236}">
                <a16:creationId xmlns:a16="http://schemas.microsoft.com/office/drawing/2014/main" id="{6FFCC6B8-9E88-B989-1079-2E5F410D348D}"/>
              </a:ext>
            </a:extLst>
          </p:cNvPr>
          <p:cNvCxnSpPr/>
          <p:nvPr/>
        </p:nvCxnSpPr>
        <p:spPr>
          <a:xfrm rot="10800000">
            <a:off x="2255956" y="1388060"/>
            <a:ext cx="2328181" cy="2186190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구부러진 연결선 17">
            <a:extLst>
              <a:ext uri="{FF2B5EF4-FFF2-40B4-BE49-F238E27FC236}">
                <a16:creationId xmlns:a16="http://schemas.microsoft.com/office/drawing/2014/main" id="{C825D586-0867-0A2A-8E2E-CB85D258CD30}"/>
              </a:ext>
            </a:extLst>
          </p:cNvPr>
          <p:cNvCxnSpPr/>
          <p:nvPr/>
        </p:nvCxnSpPr>
        <p:spPr>
          <a:xfrm flipV="1">
            <a:off x="7643383" y="1609931"/>
            <a:ext cx="2573705" cy="1742448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>
            <a:extLst>
              <a:ext uri="{FF2B5EF4-FFF2-40B4-BE49-F238E27FC236}">
                <a16:creationId xmlns:a16="http://schemas.microsoft.com/office/drawing/2014/main" id="{25B7BE65-7D72-0E6A-2722-D3F44F54D89B}"/>
              </a:ext>
            </a:extLst>
          </p:cNvPr>
          <p:cNvCxnSpPr/>
          <p:nvPr/>
        </p:nvCxnSpPr>
        <p:spPr>
          <a:xfrm rot="10800000" flipV="1">
            <a:off x="2921453" y="3561978"/>
            <a:ext cx="1678872" cy="1221495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>
            <a:extLst>
              <a:ext uri="{FF2B5EF4-FFF2-40B4-BE49-F238E27FC236}">
                <a16:creationId xmlns:a16="http://schemas.microsoft.com/office/drawing/2014/main" id="{14333021-4B9D-A087-6E50-BCC7577290B0}"/>
              </a:ext>
            </a:extLst>
          </p:cNvPr>
          <p:cNvCxnSpPr/>
          <p:nvPr/>
        </p:nvCxnSpPr>
        <p:spPr>
          <a:xfrm>
            <a:off x="7643383" y="3352379"/>
            <a:ext cx="1592981" cy="954563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7BF9C97-67BB-E6DD-FBC5-17BA8084D5C9}"/>
              </a:ext>
            </a:extLst>
          </p:cNvPr>
          <p:cNvSpPr/>
          <p:nvPr/>
        </p:nvSpPr>
        <p:spPr>
          <a:xfrm>
            <a:off x="1293055" y="3222869"/>
            <a:ext cx="455034" cy="35138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ABBC663-9873-9C24-7A98-5B7B15B399A9}"/>
              </a:ext>
            </a:extLst>
          </p:cNvPr>
          <p:cNvSpPr/>
          <p:nvPr/>
        </p:nvSpPr>
        <p:spPr>
          <a:xfrm>
            <a:off x="10497438" y="2750643"/>
            <a:ext cx="455034" cy="35138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E881B0D-6A66-68B5-3E7A-2262C925A3CB}"/>
              </a:ext>
            </a:extLst>
          </p:cNvPr>
          <p:cNvSpPr/>
          <p:nvPr/>
        </p:nvSpPr>
        <p:spPr>
          <a:xfrm>
            <a:off x="1321511" y="5765147"/>
            <a:ext cx="455034" cy="35138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8F23C1B-437C-7F51-8FE5-A4CC0E258D80}"/>
              </a:ext>
            </a:extLst>
          </p:cNvPr>
          <p:cNvSpPr/>
          <p:nvPr/>
        </p:nvSpPr>
        <p:spPr>
          <a:xfrm>
            <a:off x="10857310" y="6044578"/>
            <a:ext cx="455034" cy="35138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39DC4-8F57-3772-8442-E1CF2B43E9BF}"/>
              </a:ext>
            </a:extLst>
          </p:cNvPr>
          <p:cNvSpPr txBox="1"/>
          <p:nvPr/>
        </p:nvSpPr>
        <p:spPr>
          <a:xfrm>
            <a:off x="4896336" y="5399085"/>
            <a:ext cx="2383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  Battery charging </a:t>
            </a:r>
          </a:p>
          <a:p>
            <a:r>
              <a:rPr lang="en-US" altLang="ko-KR" b="1" dirty="0"/>
              <a:t>   delivery station.</a:t>
            </a:r>
          </a:p>
          <a:p>
            <a:r>
              <a:rPr lang="en-US" altLang="ko-KR" sz="1200" b="1" dirty="0"/>
              <a:t>(</a:t>
            </a:r>
            <a:r>
              <a:rPr lang="en-US" altLang="ko-KR" sz="1200" dirty="0"/>
              <a:t>Rechargeable Battery Delivery)</a:t>
            </a:r>
          </a:p>
        </p:txBody>
      </p:sp>
      <p:cxnSp>
        <p:nvCxnSpPr>
          <p:cNvPr id="29" name="구부러진 연결선 28">
            <a:extLst>
              <a:ext uri="{FF2B5EF4-FFF2-40B4-BE49-F238E27FC236}">
                <a16:creationId xmlns:a16="http://schemas.microsoft.com/office/drawing/2014/main" id="{3AE06411-28BB-7E94-2ADE-347D2F34EE07}"/>
              </a:ext>
            </a:extLst>
          </p:cNvPr>
          <p:cNvCxnSpPr>
            <a:stCxn id="27" idx="3"/>
          </p:cNvCxnSpPr>
          <p:nvPr/>
        </p:nvCxnSpPr>
        <p:spPr>
          <a:xfrm>
            <a:off x="7279745" y="5814584"/>
            <a:ext cx="3577565" cy="33457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>
            <a:extLst>
              <a:ext uri="{FF2B5EF4-FFF2-40B4-BE49-F238E27FC236}">
                <a16:creationId xmlns:a16="http://schemas.microsoft.com/office/drawing/2014/main" id="{E658553C-4A9D-C481-1005-29D136805FD0}"/>
              </a:ext>
            </a:extLst>
          </p:cNvPr>
          <p:cNvCxnSpPr>
            <a:stCxn id="27" idx="1"/>
          </p:cNvCxnSpPr>
          <p:nvPr/>
        </p:nvCxnSpPr>
        <p:spPr>
          <a:xfrm rot="10800000" flipV="1">
            <a:off x="1648692" y="5814584"/>
            <a:ext cx="3247644" cy="551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>
            <a:extLst>
              <a:ext uri="{FF2B5EF4-FFF2-40B4-BE49-F238E27FC236}">
                <a16:creationId xmlns:a16="http://schemas.microsoft.com/office/drawing/2014/main" id="{DCFE96F8-5AB8-B510-1B76-58A3FB91C0C9}"/>
              </a:ext>
            </a:extLst>
          </p:cNvPr>
          <p:cNvCxnSpPr>
            <a:stCxn id="27" idx="3"/>
          </p:cNvCxnSpPr>
          <p:nvPr/>
        </p:nvCxnSpPr>
        <p:spPr>
          <a:xfrm flipV="1">
            <a:off x="7279745" y="2821784"/>
            <a:ext cx="3350048" cy="29928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>
            <a:extLst>
              <a:ext uri="{FF2B5EF4-FFF2-40B4-BE49-F238E27FC236}">
                <a16:creationId xmlns:a16="http://schemas.microsoft.com/office/drawing/2014/main" id="{B5B9778F-2029-765A-9E8A-F952996BB076}"/>
              </a:ext>
            </a:extLst>
          </p:cNvPr>
          <p:cNvCxnSpPr>
            <a:stCxn id="27" idx="1"/>
          </p:cNvCxnSpPr>
          <p:nvPr/>
        </p:nvCxnSpPr>
        <p:spPr>
          <a:xfrm rot="10800000">
            <a:off x="1569450" y="3321142"/>
            <a:ext cx="3326886" cy="249344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A156A4-1D0D-057B-552D-546959C92A61}"/>
              </a:ext>
            </a:extLst>
          </p:cNvPr>
          <p:cNvSpPr txBox="1"/>
          <p:nvPr/>
        </p:nvSpPr>
        <p:spPr>
          <a:xfrm>
            <a:off x="1543779" y="233192"/>
            <a:ext cx="904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It can be installed on the roof of a building as it eliminates vibration and noise.</a:t>
            </a:r>
          </a:p>
          <a:p>
            <a:r>
              <a:rPr lang="en-US" altLang="ko-KR" b="1" dirty="0"/>
              <a:t>Roadsides will no longer require utility poles or overhead power lines.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59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A20D01-C53A-DABA-2F5C-B09E3F11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14" y="2792545"/>
            <a:ext cx="1999571" cy="1169551"/>
          </a:xfrm>
          <a:prstGeom prst="rect">
            <a:avLst/>
          </a:prstGeom>
        </p:spPr>
      </p:pic>
      <p:pic>
        <p:nvPicPr>
          <p:cNvPr id="5" name="그림 4" descr="하늘, 공장, 야외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B3EE2A-8066-FC75-B5C0-0B5EB838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694220"/>
            <a:ext cx="3562121" cy="1835024"/>
          </a:xfrm>
          <a:prstGeom prst="rect">
            <a:avLst/>
          </a:prstGeom>
        </p:spPr>
      </p:pic>
      <p:pic>
        <p:nvPicPr>
          <p:cNvPr id="7" name="그림 6" descr="하늘, 야외, 구름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DB915D-4581-4788-B214-07B13A27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788" y="694220"/>
            <a:ext cx="3486637" cy="1835024"/>
          </a:xfrm>
          <a:prstGeom prst="rect">
            <a:avLst/>
          </a:prstGeom>
        </p:spPr>
      </p:pic>
      <p:pic>
        <p:nvPicPr>
          <p:cNvPr id="9" name="그림 8" descr="건물, 항공 사진, 야외, 공중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5514B-A2E0-18E6-3C8D-D46C1ADED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4225401"/>
            <a:ext cx="3562121" cy="1835024"/>
          </a:xfrm>
          <a:prstGeom prst="rect">
            <a:avLst/>
          </a:prstGeom>
        </p:spPr>
      </p:pic>
      <p:pic>
        <p:nvPicPr>
          <p:cNvPr id="11" name="그림 10" descr="야외, 구름, 수자원, 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D3CCDA-1AB4-27CD-40CE-ADF28923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788" y="4225400"/>
            <a:ext cx="3486637" cy="1835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D68E1-298A-1EF4-D483-4AD5EC1FCF81}"/>
              </a:ext>
            </a:extLst>
          </p:cNvPr>
          <p:cNvSpPr txBox="1"/>
          <p:nvPr/>
        </p:nvSpPr>
        <p:spPr>
          <a:xfrm>
            <a:off x="1388490" y="248383"/>
            <a:ext cx="249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Thermal power plant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85060-C5FC-7433-A0ED-2EE2862C1506}"/>
              </a:ext>
            </a:extLst>
          </p:cNvPr>
          <p:cNvSpPr txBox="1"/>
          <p:nvPr/>
        </p:nvSpPr>
        <p:spPr>
          <a:xfrm>
            <a:off x="8648053" y="24838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Incineration plant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AAB84-EB32-8A53-A4A1-1EA2BF1BCF13}"/>
              </a:ext>
            </a:extLst>
          </p:cNvPr>
          <p:cNvSpPr txBox="1"/>
          <p:nvPr/>
        </p:nvSpPr>
        <p:spPr>
          <a:xfrm>
            <a:off x="1019927" y="6060423"/>
            <a:ext cx="328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Wastewater treatment plant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A063-494F-3CBD-E745-68DBF3B81478}"/>
              </a:ext>
            </a:extLst>
          </p:cNvPr>
          <p:cNvSpPr txBox="1"/>
          <p:nvPr/>
        </p:nvSpPr>
        <p:spPr>
          <a:xfrm>
            <a:off x="8482879" y="6036569"/>
            <a:ext cx="250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The Mississippi River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1B6B4-B6D9-59E4-C352-E1050419BA2D}"/>
              </a:ext>
            </a:extLst>
          </p:cNvPr>
          <p:cNvSpPr txBox="1"/>
          <p:nvPr/>
        </p:nvSpPr>
        <p:spPr>
          <a:xfrm>
            <a:off x="7784995" y="2684821"/>
            <a:ext cx="38958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 is a multi-purpose turbine generator </a:t>
            </a:r>
          </a:p>
          <a:p>
            <a:r>
              <a:rPr lang="en-US" altLang="ko-KR" sz="1400" dirty="0"/>
              <a:t>applicable to wind, in-stream hydropower, </a:t>
            </a:r>
          </a:p>
          <a:p>
            <a:r>
              <a:rPr lang="en-US" altLang="ko-KR" sz="1400" dirty="0"/>
              <a:t>tidal energy, and thermal steam systems, </a:t>
            </a:r>
          </a:p>
          <a:p>
            <a:r>
              <a:rPr lang="en-US" altLang="ko-KR" sz="1400" dirty="0"/>
              <a:t>enabling simultaneous power generation, </a:t>
            </a:r>
          </a:p>
          <a:p>
            <a:r>
              <a:rPr lang="en-US" altLang="ko-KR" sz="1400" dirty="0"/>
              <a:t>seawater desalination, waste-heat utilization, </a:t>
            </a:r>
          </a:p>
          <a:p>
            <a:r>
              <a:rPr lang="en-US" altLang="ko-KR" sz="1400" dirty="0"/>
              <a:t>and wastewater treatment with water reuse.</a:t>
            </a:r>
            <a:endParaRPr lang="en-US" altLang="ko-KR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533971-A280-3D73-9191-CD3F28128815}"/>
              </a:ext>
            </a:extLst>
          </p:cNvPr>
          <p:cNvSpPr txBox="1"/>
          <p:nvPr/>
        </p:nvSpPr>
        <p:spPr>
          <a:xfrm>
            <a:off x="702904" y="2792544"/>
            <a:ext cx="40861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All-purpose turbine generator for wind, </a:t>
            </a:r>
          </a:p>
          <a:p>
            <a:r>
              <a:rPr lang="en-US" altLang="ko-KR" sz="1400" b="1" dirty="0"/>
              <a:t>hydropower, and thermal power applications.</a:t>
            </a:r>
          </a:p>
          <a:p>
            <a:endParaRPr lang="en-US" altLang="ko-KR" sz="1400" b="1" dirty="0"/>
          </a:p>
          <a:p>
            <a:r>
              <a:rPr lang="en-US" altLang="ko-KR" sz="1400" b="1" dirty="0">
                <a:solidFill>
                  <a:srgbClr val="00B0F0"/>
                </a:solidFill>
              </a:rPr>
              <a:t>The universal turbine generator enables </a:t>
            </a:r>
          </a:p>
          <a:p>
            <a:r>
              <a:rPr lang="en-US" altLang="ko-KR" sz="1400" b="1" dirty="0">
                <a:solidFill>
                  <a:srgbClr val="00B0F0"/>
                </a:solidFill>
              </a:rPr>
              <a:t>a new era of water reuse.</a:t>
            </a:r>
          </a:p>
        </p:txBody>
      </p:sp>
    </p:spTree>
    <p:extLst>
      <p:ext uri="{BB962C8B-B14F-4D97-AF65-F5344CB8AC3E}">
        <p14:creationId xmlns:p14="http://schemas.microsoft.com/office/powerpoint/2010/main" val="172281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004438-A423-B3F2-0893-2C137353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3" y="0"/>
            <a:ext cx="1181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케치, 도표, 그림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505869-EBE5-8C73-E65C-66F5A40C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4" y="2965308"/>
            <a:ext cx="5291666" cy="2791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A099A7-2D1C-2456-7782-A2B83B56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03" y="3208968"/>
            <a:ext cx="5291667" cy="2547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2CB36-3CC2-3317-B6E6-D1043F09E9FC}"/>
              </a:ext>
            </a:extLst>
          </p:cNvPr>
          <p:cNvSpPr txBox="1"/>
          <p:nvPr/>
        </p:nvSpPr>
        <p:spPr>
          <a:xfrm>
            <a:off x="3505932" y="502399"/>
            <a:ext cx="5180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Complete Combustion Incinerator</a:t>
            </a:r>
            <a:endParaRPr lang="ko-KR" altLang="en-US" sz="2400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82517BF-243F-4AA5-7D1C-03C67F7B1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453" y="1304247"/>
            <a:ext cx="996445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future-oriented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combustion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incinerator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separation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incinerating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above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2,500 °C. 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combustion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inorganic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materials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glass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stone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remain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recycling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simultaneously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desalinated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freshwater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seawater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0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AEE179-4FB6-3E87-FBC2-1B43A7D8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3057197"/>
            <a:ext cx="5291666" cy="2938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047FEE-67B0-C439-CE6D-E84FC085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9" y="3057196"/>
            <a:ext cx="5291667" cy="2938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00D52-90A4-34D7-C877-5E5AABFC3C4B}"/>
              </a:ext>
            </a:extLst>
          </p:cNvPr>
          <p:cNvSpPr txBox="1"/>
          <p:nvPr/>
        </p:nvSpPr>
        <p:spPr>
          <a:xfrm>
            <a:off x="1277340" y="1244970"/>
            <a:ext cx="9637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carbon emission reduction system in which chimneys are designed to be low and wide </a:t>
            </a:r>
          </a:p>
          <a:p>
            <a:r>
              <a:rPr lang="en-US" altLang="ko-KR" sz="1600" dirty="0"/>
              <a:t>to enhance particulate matter removal. After fine dust is removed, only carbon dioxide is released. </a:t>
            </a:r>
          </a:p>
          <a:p>
            <a:r>
              <a:rPr lang="en-US" altLang="ko-KR" sz="1600" dirty="0"/>
              <a:t>The CO₂ is then captured, diluted with water to produce carbonated water, and reused according to </a:t>
            </a:r>
          </a:p>
          <a:p>
            <a:r>
              <a:rPr lang="en-US" altLang="ko-KR" sz="1600" dirty="0"/>
              <a:t>to application needs, such as those in agricultural water management.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26560-665E-C792-27C2-3DD37088B306}"/>
              </a:ext>
            </a:extLst>
          </p:cNvPr>
          <p:cNvSpPr txBox="1"/>
          <p:nvPr/>
        </p:nvSpPr>
        <p:spPr>
          <a:xfrm>
            <a:off x="2177587" y="430822"/>
            <a:ext cx="783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Future-Oriented Carbon Emission Reduction System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81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09E96E-4310-72AD-9889-B73CA7F3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1" y="817685"/>
            <a:ext cx="11259558" cy="54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AF0029-9BF5-E7B3-8D0D-922AE1B0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449846"/>
            <a:ext cx="3517119" cy="1952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E0AFF9-84F7-2752-9EB4-D45334A2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510639"/>
            <a:ext cx="3537345" cy="1830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E2ABA1-23F7-AE23-A5E1-31CBD019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482036"/>
            <a:ext cx="3517120" cy="188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A431EC-2847-85AD-2733-D2737C6BB317}"/>
              </a:ext>
            </a:extLst>
          </p:cNvPr>
          <p:cNvSpPr txBox="1"/>
          <p:nvPr/>
        </p:nvSpPr>
        <p:spPr>
          <a:xfrm>
            <a:off x="2577216" y="682869"/>
            <a:ext cx="703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Soil and Marine Pollution Remediation System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CD2C0-67E4-6D6B-971C-8C8002DC42AB}"/>
              </a:ext>
            </a:extLst>
          </p:cNvPr>
          <p:cNvSpPr txBox="1"/>
          <p:nvPr/>
        </p:nvSpPr>
        <p:spPr>
          <a:xfrm>
            <a:off x="994601" y="1573887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 New Method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6DE55-0B73-9DE4-15F4-5C66A5C5FEF7}"/>
              </a:ext>
            </a:extLst>
          </p:cNvPr>
          <p:cNvSpPr txBox="1"/>
          <p:nvPr/>
        </p:nvSpPr>
        <p:spPr>
          <a:xfrm>
            <a:off x="8999009" y="157388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 Old Method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F6ED-8278-4545-F3A8-7ADED79F6FC6}"/>
              </a:ext>
            </a:extLst>
          </p:cNvPr>
          <p:cNvSpPr txBox="1"/>
          <p:nvPr/>
        </p:nvSpPr>
        <p:spPr>
          <a:xfrm>
            <a:off x="5250832" y="1573887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Process Flow 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30777-A3EB-F13B-B354-632429A3156B}"/>
              </a:ext>
            </a:extLst>
          </p:cNvPr>
          <p:cNvSpPr txBox="1"/>
          <p:nvPr/>
        </p:nvSpPr>
        <p:spPr>
          <a:xfrm>
            <a:off x="1138263" y="5384153"/>
            <a:ext cx="9915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project proposes the remediation of large-scale soil and marine contamination </a:t>
            </a:r>
          </a:p>
          <a:p>
            <a:r>
              <a:rPr lang="en-US" altLang="ko-KR" dirty="0"/>
              <a:t>using equipment-operated hot-water circulation systems, without direct human involvement.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2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C70F89-17D1-6DC9-90A5-0FACA733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086031"/>
            <a:ext cx="4742993" cy="26797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EA3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46D1F8-2E0D-28A4-D582-2CE3FEB6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434251"/>
            <a:ext cx="4728015" cy="3983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CDDB1-CAF3-61FB-232B-55B15094DB23}"/>
              </a:ext>
            </a:extLst>
          </p:cNvPr>
          <p:cNvSpPr txBox="1"/>
          <p:nvPr/>
        </p:nvSpPr>
        <p:spPr>
          <a:xfrm>
            <a:off x="2890731" y="597221"/>
            <a:ext cx="641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Non-entry crude oil storage tank cleaning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E133F-107C-D20F-8B4F-860909135415}"/>
              </a:ext>
            </a:extLst>
          </p:cNvPr>
          <p:cNvSpPr txBox="1"/>
          <p:nvPr/>
        </p:nvSpPr>
        <p:spPr>
          <a:xfrm>
            <a:off x="1027692" y="5511655"/>
            <a:ext cx="10214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non-entry, automated cleaning process for crude oil storage tanks using a hot-water recycling system, </a:t>
            </a:r>
          </a:p>
          <a:p>
            <a:r>
              <a:rPr lang="en-US" altLang="ko-KR" sz="1600" dirty="0"/>
              <a:t>without the use of robotic equipment, thereby eliminating the need for human access to confined spaces.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373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9110</TotalTime>
  <Words>563</Words>
  <Application>Microsoft Office PowerPoint</Application>
  <PresentationFormat>와이드스크린</PresentationFormat>
  <Paragraphs>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영숙</dc:creator>
  <cp:lastModifiedBy>성근 손</cp:lastModifiedBy>
  <cp:revision>170</cp:revision>
  <cp:lastPrinted>2024-01-22T11:41:53Z</cp:lastPrinted>
  <dcterms:created xsi:type="dcterms:W3CDTF">2022-03-02T09:56:48Z</dcterms:created>
  <dcterms:modified xsi:type="dcterms:W3CDTF">2026-01-16T02:56:18Z</dcterms:modified>
</cp:coreProperties>
</file>